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9" r:id="rId12"/>
    <p:sldId id="268" r:id="rId13"/>
    <p:sldId id="272" r:id="rId14"/>
    <p:sldId id="273" r:id="rId15"/>
    <p:sldId id="274" r:id="rId16"/>
    <p:sldId id="270" r:id="rId17"/>
    <p:sldId id="271" r:id="rId18"/>
    <p:sldId id="275" r:id="rId19"/>
    <p:sldId id="267" r:id="rId20"/>
    <p:sldId id="266" r:id="rId21"/>
  </p:sldIdLst>
  <p:sldSz cx="21674138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1" d="100"/>
          <a:sy n="31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2660416"/>
            <a:ext cx="18423017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8538164"/>
            <a:ext cx="16255604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45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21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865481"/>
            <a:ext cx="4673486" cy="1377620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865481"/>
            <a:ext cx="13749531" cy="1377620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97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3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4052716"/>
            <a:ext cx="18693944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0878731"/>
            <a:ext cx="18693944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63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4327407"/>
            <a:ext cx="9211509" cy="103142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4327407"/>
            <a:ext cx="9211509" cy="1031428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34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865485"/>
            <a:ext cx="18693944" cy="31420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3984979"/>
            <a:ext cx="9169175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5937956"/>
            <a:ext cx="9169175" cy="87338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3984979"/>
            <a:ext cx="9214332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5937956"/>
            <a:ext cx="9214332" cy="87338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91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28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5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2340567"/>
            <a:ext cx="10972532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88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4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2340567"/>
            <a:ext cx="10972532" cy="11552296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4876800"/>
            <a:ext cx="6990474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44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865485"/>
            <a:ext cx="18693944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4327407"/>
            <a:ext cx="18693944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6909-1A7F-4086-9E27-9085FAB1B138}" type="datetimeFigureOut">
              <a:rPr lang="pt-BR" smtClean="0"/>
              <a:t>05/03/2019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5066908"/>
            <a:ext cx="731502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B304-1A9A-4808-849A-40B7E1B6A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09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A7B498-5BFB-4C38-8CC1-7BCA867B9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559" y="6099677"/>
            <a:ext cx="18423019" cy="9020442"/>
          </a:xfrm>
          <a:ln w="76200">
            <a:solidFill>
              <a:srgbClr val="00B050"/>
            </a:solidFill>
            <a:prstDash val="dash"/>
          </a:ln>
        </p:spPr>
        <p:txBody>
          <a:bodyPr anchor="ctr">
            <a:noAutofit/>
          </a:bodyPr>
          <a:lstStyle/>
          <a:p>
            <a:r>
              <a:rPr lang="pt-BR" sz="12500" b="1" u="sng" dirty="0">
                <a:solidFill>
                  <a:srgbClr val="009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NOVA TAXA DE COLETA DE RESÍDUOS SÓLIDOS DE TIMBÓ</a:t>
            </a:r>
            <a:br>
              <a:rPr lang="pt-BR" sz="12500" b="1" u="sng" dirty="0">
                <a:solidFill>
                  <a:srgbClr val="009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2500" b="1" dirty="0">
                <a:solidFill>
                  <a:srgbClr val="009E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(TAXA DE LIXO)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C46C3E9-7294-42DB-A41B-88D2C59D8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7"/>
          <a:stretch/>
        </p:blipFill>
        <p:spPr>
          <a:xfrm>
            <a:off x="1625559" y="1135882"/>
            <a:ext cx="6249076" cy="42343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6883E2F-B37F-4AD0-A8A3-A5450A42C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480" y="1135882"/>
            <a:ext cx="7241099" cy="42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4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45896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LEMBRE-SE!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1490097" y="4327407"/>
            <a:ext cx="18693944" cy="115221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Economize água;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Reduza a sua geração de lixo;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Reaproveite ao máximo tudo o que puder;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Recicle e separe corretamente os seus resíduos;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0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Estas ações refletem diretamente em benefícios para o meio ambiente e podem trazer economia para você!</a:t>
            </a:r>
          </a:p>
        </p:txBody>
      </p:sp>
    </p:spTree>
    <p:extLst>
      <p:ext uri="{BB962C8B-B14F-4D97-AF65-F5344CB8AC3E}">
        <p14:creationId xmlns:p14="http://schemas.microsoft.com/office/powerpoint/2010/main" val="15672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5378670"/>
            <a:ext cx="18423019" cy="5498660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MUDANÇAS NO SISTEMA COMERCIAL</a:t>
            </a:r>
          </a:p>
        </p:txBody>
      </p:sp>
    </p:spTree>
    <p:extLst>
      <p:ext uri="{BB962C8B-B14F-4D97-AF65-F5344CB8AC3E}">
        <p14:creationId xmlns:p14="http://schemas.microsoft.com/office/powerpoint/2010/main" val="104127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03095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Categorias de Usuários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778668" y="3960358"/>
            <a:ext cx="20116800" cy="1152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usuários serão classificados em:</a:t>
            </a:r>
          </a:p>
          <a:p>
            <a:pPr lvl="1" algn="just"/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pt-BR" sz="505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Residencial</a:t>
            </a:r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todas as economias destinadas exclusivamente à moradia uni ou multifamiliar;</a:t>
            </a:r>
          </a:p>
          <a:p>
            <a:pPr lvl="1" algn="just"/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pt-BR" sz="505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todos os estabelecimentos comerciais, consultórios, escritórios, instituições particulares de ensino, e demais imóveis dedicados ao comércio e/ou prestação de serviços;</a:t>
            </a:r>
          </a:p>
          <a:p>
            <a:pPr lvl="1" algn="just"/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pt-BR" sz="505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todos os estabelecimentos industriais, e demais imóveis dedicados a produção de materiais através de processos industriais;</a:t>
            </a:r>
          </a:p>
          <a:p>
            <a:pPr lvl="1" algn="just"/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– </a:t>
            </a:r>
            <a:r>
              <a:rPr lang="pt-BR" sz="505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todos os estabelecimentos ocupados e utilizados pelo poder público municipal, estadual e/ou federal;</a:t>
            </a:r>
          </a:p>
          <a:p>
            <a:pPr lvl="1" algn="just"/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– </a:t>
            </a:r>
            <a:r>
              <a:rPr lang="pt-BR" sz="505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 economias residenciais que estão cadastradas em programas da assistência social;</a:t>
            </a:r>
          </a:p>
          <a:p>
            <a:pPr lvl="1" algn="just"/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– </a:t>
            </a:r>
            <a:r>
              <a:rPr lang="pt-BR" sz="505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</a:t>
            </a:r>
            <a:r>
              <a:rPr lang="pt-BR" sz="50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empresas que possuem contratos especiais com o SAMAE, por serem grandes usuários de água ou de lixo.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4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03095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Funcionamento do cálculo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778668" y="3960358"/>
            <a:ext cx="20116800" cy="1152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valor da tarifa é calculado a partir da equação:</a:t>
            </a:r>
          </a:p>
          <a:p>
            <a:pPr>
              <a:lnSpc>
                <a:spcPct val="100000"/>
              </a:lnSpc>
            </a:pP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Tarifa = </a:t>
            </a:r>
            <a:r>
              <a:rPr lang="pt-BR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</a:t>
            </a: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</a:t>
            </a: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8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algn="l">
              <a:lnSpc>
                <a:spcPct val="10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Onde:</a:t>
            </a:r>
          </a:p>
          <a:p>
            <a:pPr algn="just"/>
            <a:r>
              <a:rPr lang="pt-BR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 – Coeficiente de geração de resíduos por volume de água;</a:t>
            </a:r>
          </a:p>
          <a:p>
            <a:pPr algn="just"/>
            <a:r>
              <a:rPr lang="pt-BR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 – Custo total de coleta, gerenciamento e disposição final;</a:t>
            </a:r>
          </a:p>
          <a:p>
            <a:pPr algn="just"/>
            <a:r>
              <a:rPr lang="pt-BR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 – Fator de uso referente ao tipo de ocupação da economia;</a:t>
            </a:r>
          </a:p>
          <a:p>
            <a:pPr algn="just"/>
            <a:r>
              <a:rPr lang="pt-BR" sz="6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 – Fator de frequência referente ao intervalo de coleta; e,</a:t>
            </a:r>
          </a:p>
          <a:p>
            <a:pPr algn="just"/>
            <a:r>
              <a:rPr lang="pt-BR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– Consumo de água faturado da economia.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8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03095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Funcionamento do cálculo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14178196-9A13-46B4-BC3C-E6468FB05B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1877" y="3999709"/>
                <a:ext cx="11004769" cy="11225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2167402" rtl="0" eaLnBrk="1" latinLnBrk="0" hangingPunct="1">
                  <a:lnSpc>
                    <a:spcPct val="90000"/>
                  </a:lnSpc>
                  <a:spcBef>
                    <a:spcPts val="2370"/>
                  </a:spcBef>
                  <a:buFont typeface="Arial" panose="020B0604020202020204" pitchFamily="34" charset="0"/>
                  <a:buNone/>
                  <a:defRPr sz="568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3701" indent="0" algn="ctr" defTabSz="2167402" rtl="0" eaLnBrk="1" latinLnBrk="0" hangingPunct="1">
                  <a:lnSpc>
                    <a:spcPct val="90000"/>
                  </a:lnSpc>
                  <a:spcBef>
                    <a:spcPts val="1185"/>
                  </a:spcBef>
                  <a:buFont typeface="Arial" panose="020B0604020202020204" pitchFamily="34" charset="0"/>
                  <a:buNone/>
                  <a:defRPr sz="474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67402" indent="0" algn="ctr" defTabSz="2167402" rtl="0" eaLnBrk="1" latinLnBrk="0" hangingPunct="1">
                  <a:lnSpc>
                    <a:spcPct val="90000"/>
                  </a:lnSpc>
                  <a:spcBef>
                    <a:spcPts val="1185"/>
                  </a:spcBef>
                  <a:buFont typeface="Arial" panose="020B0604020202020204" pitchFamily="34" charset="0"/>
                  <a:buNone/>
                  <a:defRPr sz="42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51103" indent="0" algn="ctr" defTabSz="2167402" rtl="0" eaLnBrk="1" latinLnBrk="0" hangingPunct="1">
                  <a:lnSpc>
                    <a:spcPct val="90000"/>
                  </a:lnSpc>
                  <a:spcBef>
                    <a:spcPts val="1185"/>
                  </a:spcBef>
                  <a:buFont typeface="Arial" panose="020B0604020202020204" pitchFamily="34" charset="0"/>
                  <a:buNone/>
                  <a:defRPr sz="379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34805" indent="0" algn="ctr" defTabSz="2167402" rtl="0" eaLnBrk="1" latinLnBrk="0" hangingPunct="1">
                  <a:lnSpc>
                    <a:spcPct val="90000"/>
                  </a:lnSpc>
                  <a:spcBef>
                    <a:spcPts val="1185"/>
                  </a:spcBef>
                  <a:buFont typeface="Arial" panose="020B0604020202020204" pitchFamily="34" charset="0"/>
                  <a:buNone/>
                  <a:defRPr sz="379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18506" indent="0" algn="ctr" defTabSz="2167402" rtl="0" eaLnBrk="1" latinLnBrk="0" hangingPunct="1">
                  <a:lnSpc>
                    <a:spcPct val="90000"/>
                  </a:lnSpc>
                  <a:spcBef>
                    <a:spcPts val="1185"/>
                  </a:spcBef>
                  <a:buFont typeface="Arial" panose="020B0604020202020204" pitchFamily="34" charset="0"/>
                  <a:buNone/>
                  <a:defRPr sz="379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02207" indent="0" algn="ctr" defTabSz="2167402" rtl="0" eaLnBrk="1" latinLnBrk="0" hangingPunct="1">
                  <a:lnSpc>
                    <a:spcPct val="90000"/>
                  </a:lnSpc>
                  <a:spcBef>
                    <a:spcPts val="1185"/>
                  </a:spcBef>
                  <a:buFont typeface="Arial" panose="020B0604020202020204" pitchFamily="34" charset="0"/>
                  <a:buNone/>
                  <a:defRPr sz="379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585908" indent="0" algn="ctr" defTabSz="2167402" rtl="0" eaLnBrk="1" latinLnBrk="0" hangingPunct="1">
                  <a:lnSpc>
                    <a:spcPct val="90000"/>
                  </a:lnSpc>
                  <a:spcBef>
                    <a:spcPts val="1185"/>
                  </a:spcBef>
                  <a:buFont typeface="Arial" panose="020B0604020202020204" pitchFamily="34" charset="0"/>
                  <a:buNone/>
                  <a:defRPr sz="379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669609" indent="0" algn="ctr" defTabSz="2167402" rtl="0" eaLnBrk="1" latinLnBrk="0" hangingPunct="1">
                  <a:lnSpc>
                    <a:spcPct val="90000"/>
                  </a:lnSpc>
                  <a:spcBef>
                    <a:spcPts val="1185"/>
                  </a:spcBef>
                  <a:buFont typeface="Arial" panose="020B0604020202020204" pitchFamily="34" charset="0"/>
                  <a:buNone/>
                  <a:defRPr sz="379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SIMULAÇÕES:</a:t>
                </a:r>
              </a:p>
              <a:p>
                <a:pPr algn="just"/>
                <a:r>
                  <a:rPr lang="pt-BR" sz="5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Residências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5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rurais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utilizam até </a:t>
                </a:r>
                <a:r>
                  <a:rPr lang="pt-BR" sz="5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10m³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água: </a:t>
                </a:r>
                <a14:m>
                  <m:oMath xmlns:m="http://schemas.openxmlformats.org/officeDocument/2006/math">
                    <m:r>
                      <a:rPr lang="pt-BR" sz="5600" i="1">
                        <a:latin typeface="Cambria Math" panose="02040503050406030204" pitchFamily="18" charset="0"/>
                      </a:rPr>
                      <m:t>𝑇𝑎𝑟𝑖𝑓𝑎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6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0,00</m:t>
                    </m:r>
                    <m:r>
                      <a:rPr lang="pt-BR" sz="5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368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5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40,40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0,5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600" i="1" smtClean="0">
                        <a:effectLst/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5600" i="1" smtClean="0">
                        <a:effectLst/>
                        <a:latin typeface="Cambria Math" panose="02040503050406030204" pitchFamily="18" charset="0"/>
                      </a:rPr>
                      <m:t>$ 6,</m:t>
                    </m:r>
                  </m:oMath>
                </a14:m>
                <a:r>
                  <a:rPr lang="pt-BR" sz="5600" dirty="0">
                    <a:effectLst/>
                    <a:latin typeface="Times New Roman" panose="02020603050405020304" pitchFamily="18" charset="0"/>
                  </a:rPr>
                  <a:t>26</a:t>
                </a:r>
              </a:p>
              <a:p>
                <a:pPr algn="just"/>
                <a:r>
                  <a:rPr lang="pt-BR" sz="5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Residências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utilizam até </a:t>
                </a:r>
                <a:r>
                  <a:rPr lang="pt-BR" sz="5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10m³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água: </a:t>
                </a:r>
                <a14:m>
                  <m:oMath xmlns:m="http://schemas.openxmlformats.org/officeDocument/2006/math">
                    <m:r>
                      <a:rPr lang="pt-BR" sz="5600" i="1">
                        <a:latin typeface="Cambria Math" panose="02040503050406030204" pitchFamily="18" charset="0"/>
                      </a:rPr>
                      <m:t>𝑇𝑎𝑟𝑖𝑓𝑎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6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0,00</m:t>
                    </m:r>
                    <m:r>
                      <a:rPr lang="pt-BR" sz="5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368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5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40,40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$ 12,</m:t>
                    </m:r>
                  </m:oMath>
                </a14:m>
                <a:r>
                  <a:rPr lang="pt-BR" sz="5600" dirty="0">
                    <a:latin typeface="Times New Roman" panose="02020603050405020304" pitchFamily="18" charset="0"/>
                  </a:rPr>
                  <a:t>53</a:t>
                </a:r>
              </a:p>
              <a:p>
                <a:pPr algn="just"/>
                <a:r>
                  <a:rPr lang="pt-BR" sz="5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Residências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utilizam até </a:t>
                </a:r>
                <a:r>
                  <a:rPr lang="pt-BR" sz="5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15m³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água: </a:t>
                </a:r>
                <a14:m>
                  <m:oMath xmlns:m="http://schemas.openxmlformats.org/officeDocument/2006/math">
                    <m:r>
                      <a:rPr lang="pt-BR" sz="5600" i="1">
                        <a:latin typeface="Cambria Math" panose="02040503050406030204" pitchFamily="18" charset="0"/>
                      </a:rPr>
                      <m:t>𝑇𝑎𝑟𝑖𝑓𝑎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6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0,00</m:t>
                    </m:r>
                    <m:r>
                      <a:rPr lang="pt-BR" sz="5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368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5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40,40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$ 18,79</m:t>
                    </m:r>
                  </m:oMath>
                </a14:m>
                <a:endParaRPr lang="pt-BR" sz="5600" dirty="0"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pt-BR" sz="5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Comércio 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pt-BR" sz="5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indústria 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 utiliza até </a:t>
                </a:r>
                <a:r>
                  <a:rPr lang="pt-BR" sz="5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10m³</a:t>
                </a:r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água: </a:t>
                </a:r>
                <a14:m>
                  <m:oMath xmlns:m="http://schemas.openxmlformats.org/officeDocument/2006/math">
                    <m:r>
                      <a:rPr lang="pt-BR" sz="5600" i="1">
                        <a:latin typeface="Cambria Math" panose="02040503050406030204" pitchFamily="18" charset="0"/>
                      </a:rPr>
                      <m:t>𝑇𝑎𝑟𝑖𝑓𝑎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6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0,00</m:t>
                    </m:r>
                    <m:r>
                      <a:rPr lang="pt-BR" sz="5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368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sz="5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40,40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5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5600" i="1">
                        <a:latin typeface="Cambria Math" panose="02040503050406030204" pitchFamily="18" charset="0"/>
                      </a:rPr>
                      <m:t>$ 25,</m:t>
                    </m:r>
                  </m:oMath>
                </a14:m>
                <a:r>
                  <a:rPr lang="pt-BR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</a:t>
                </a:r>
              </a:p>
            </p:txBody>
          </p:sp>
        </mc:Choice>
        <mc:Fallback xmlns="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14178196-9A13-46B4-BC3C-E6468FB05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877" y="3999709"/>
                <a:ext cx="11004769" cy="11225340"/>
              </a:xfrm>
              <a:prstGeom prst="rect">
                <a:avLst/>
              </a:prstGeom>
              <a:blipFill>
                <a:blip r:embed="rId2"/>
                <a:stretch>
                  <a:fillRect l="-3102" t="-2280" r="-3047" b="-40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5F7A78B1-6542-46C8-A303-F92994B97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6633"/>
              </p:ext>
            </p:extLst>
          </p:nvPr>
        </p:nvGraphicFramePr>
        <p:xfrm>
          <a:off x="1023393" y="6032038"/>
          <a:ext cx="8334616" cy="89957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34578">
                  <a:extLst>
                    <a:ext uri="{9D8B030D-6E8A-4147-A177-3AD203B41FA5}">
                      <a16:colId xmlns:a16="http://schemas.microsoft.com/office/drawing/2014/main" val="1530823182"/>
                    </a:ext>
                  </a:extLst>
                </a:gridCol>
                <a:gridCol w="4426097">
                  <a:extLst>
                    <a:ext uri="{9D8B030D-6E8A-4147-A177-3AD203B41FA5}">
                      <a16:colId xmlns:a16="http://schemas.microsoft.com/office/drawing/2014/main" val="2633369275"/>
                    </a:ext>
                  </a:extLst>
                </a:gridCol>
                <a:gridCol w="3073941">
                  <a:extLst>
                    <a:ext uri="{9D8B030D-6E8A-4147-A177-3AD203B41FA5}">
                      <a16:colId xmlns:a16="http://schemas.microsoft.com/office/drawing/2014/main" val="1436036575"/>
                    </a:ext>
                  </a:extLst>
                </a:gridCol>
              </a:tblGrid>
              <a:tr h="628277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Fatores</a:t>
                      </a:r>
                    </a:p>
                  </a:txBody>
                  <a:tcPr marL="14649" marR="146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Valores</a:t>
                      </a:r>
                    </a:p>
                  </a:txBody>
                  <a:tcPr marL="14649" marR="14649" marT="0" marB="0" anchor="ctr"/>
                </a:tc>
                <a:extLst>
                  <a:ext uri="{0D108BD9-81ED-4DB2-BD59-A6C34878D82A}">
                    <a16:rowId xmlns:a16="http://schemas.microsoft.com/office/drawing/2014/main" val="2146013002"/>
                  </a:ext>
                </a:extLst>
              </a:tr>
              <a:tr h="628277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CG</a:t>
                      </a:r>
                    </a:p>
                  </a:txBody>
                  <a:tcPr marL="14649" marR="146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0,00368</a:t>
                      </a:r>
                    </a:p>
                  </a:txBody>
                  <a:tcPr marL="14649" marR="14649" marT="0" marB="0" anchor="ctr"/>
                </a:tc>
                <a:extLst>
                  <a:ext uri="{0D108BD9-81ED-4DB2-BD59-A6C34878D82A}">
                    <a16:rowId xmlns:a16="http://schemas.microsoft.com/office/drawing/2014/main" val="2703121637"/>
                  </a:ext>
                </a:extLst>
              </a:tr>
              <a:tr h="628277"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CT</a:t>
                      </a:r>
                    </a:p>
                  </a:txBody>
                  <a:tcPr marL="14649" marR="146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pt-BR" sz="3200" b="0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$ 340,40</a:t>
                      </a:r>
                      <a:endParaRPr lang="pt-BR" sz="3200" b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649" marR="1464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920926"/>
                  </a:ext>
                </a:extLst>
              </a:tr>
              <a:tr h="628277">
                <a:tc row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</a:t>
                      </a:r>
                    </a:p>
                  </a:txBody>
                  <a:tcPr marL="14649" marR="146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</a:t>
                      </a:r>
                    </a:p>
                  </a:txBody>
                  <a:tcPr marL="14649" marR="1464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</a:t>
                      </a:r>
                      <a:endParaRPr lang="pt-BR" sz="3200" b="0" dirty="0"/>
                    </a:p>
                  </a:txBody>
                  <a:tcPr marL="14649" marR="1464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426979"/>
                  </a:ext>
                </a:extLst>
              </a:tr>
              <a:tr h="6282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Residencial e Público</a:t>
                      </a:r>
                    </a:p>
                  </a:txBody>
                  <a:tcPr marL="14649" marR="1464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pt-BR" sz="3200" b="0" dirty="0"/>
                    </a:p>
                  </a:txBody>
                  <a:tcPr marL="14649" marR="1464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928608"/>
                  </a:ext>
                </a:extLst>
              </a:tr>
              <a:tr h="6282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Comercial e Industrial</a:t>
                      </a:r>
                    </a:p>
                  </a:txBody>
                  <a:tcPr marL="14649" marR="1464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pt-BR" sz="3200" b="0" dirty="0"/>
                    </a:p>
                  </a:txBody>
                  <a:tcPr marL="14649" marR="1464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76931"/>
                  </a:ext>
                </a:extLst>
              </a:tr>
              <a:tr h="1151644"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FF</a:t>
                      </a:r>
                    </a:p>
                  </a:txBody>
                  <a:tcPr marL="14649" marR="146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Zonas rurais/dispersas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(0-2 coletas semanais)</a:t>
                      </a:r>
                    </a:p>
                  </a:txBody>
                  <a:tcPr marL="14649" marR="1464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</a:t>
                      </a:r>
                      <a:endParaRPr lang="pt-BR" sz="3200" b="0" dirty="0"/>
                    </a:p>
                  </a:txBody>
                  <a:tcPr marL="14649" marR="1464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638163"/>
                  </a:ext>
                </a:extLst>
              </a:tr>
              <a:tr h="12062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Zona urbana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 ou + coletas semanais)</a:t>
                      </a:r>
                    </a:p>
                  </a:txBody>
                  <a:tcPr marL="14649" marR="1464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649" marR="1464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360340"/>
                  </a:ext>
                </a:extLst>
              </a:tr>
              <a:tr h="1264596">
                <a:tc row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 marL="14649" marR="146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Critério 1</a:t>
                      </a:r>
                    </a:p>
                  </a:txBody>
                  <a:tcPr marL="14649" marR="1464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Volume tarifado de água</a:t>
                      </a:r>
                      <a:endParaRPr lang="pt-BR" sz="3200" b="0" dirty="0"/>
                    </a:p>
                  </a:txBody>
                  <a:tcPr marL="14649" marR="1464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033113"/>
                  </a:ext>
                </a:extLst>
              </a:tr>
              <a:tr h="7976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Critério 2 (nº de habitantes*)</a:t>
                      </a:r>
                    </a:p>
                  </a:txBody>
                  <a:tcPr marL="14649" marR="14649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3,60 m³</a:t>
                      </a:r>
                    </a:p>
                  </a:txBody>
                  <a:tcPr marL="14649" marR="1464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166422"/>
                  </a:ext>
                </a:extLst>
              </a:tr>
              <a:tr h="6282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320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Critério 3</a:t>
                      </a:r>
                    </a:p>
                  </a:txBody>
                  <a:tcPr marL="14649" marR="14649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m³</a:t>
                      </a:r>
                    </a:p>
                  </a:txBody>
                  <a:tcPr marL="14649" marR="1464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999716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216CBB4F-1DAE-4FD4-BEC8-DB6EC06831BB}"/>
              </a:ext>
            </a:extLst>
          </p:cNvPr>
          <p:cNvSpPr/>
          <p:nvPr/>
        </p:nvSpPr>
        <p:spPr>
          <a:xfrm>
            <a:off x="1114906" y="4362377"/>
            <a:ext cx="8151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Tarifa=</a:t>
            </a:r>
            <a:r>
              <a:rPr lang="pt-BR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2149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03095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importantes: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778668" y="3960358"/>
            <a:ext cx="20116800" cy="1152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Deverá ser realizada a atualização de cadastro de todas as pessoas que passarem pelo SAMAE.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usuários deverão informar quantos moradores existem em cada economia residencial, e esta informação deverá ser inserida no sistema.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pessoas que desejarem receber uma fatura separada do serviço de coleta de lixo deverão preencher um requerimento por escrito.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áreas rurais poderão optar por um pagamento em parcela única, ou dividido em parcelas trimestrais, nos locais em que não existem redes do SAMAE.</a:t>
            </a:r>
          </a:p>
        </p:txBody>
      </p:sp>
    </p:spTree>
    <p:extLst>
      <p:ext uri="{BB962C8B-B14F-4D97-AF65-F5344CB8AC3E}">
        <p14:creationId xmlns:p14="http://schemas.microsoft.com/office/powerpoint/2010/main" val="391779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5378670"/>
            <a:ext cx="18423019" cy="5498660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DÚVIDAS FREQUENTES</a:t>
            </a:r>
          </a:p>
        </p:txBody>
      </p:sp>
    </p:spTree>
    <p:extLst>
      <p:ext uri="{BB962C8B-B14F-4D97-AF65-F5344CB8AC3E}">
        <p14:creationId xmlns:p14="http://schemas.microsoft.com/office/powerpoint/2010/main" val="412603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03095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Dúvidas frequentes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700390" y="3871609"/>
            <a:ext cx="20155711" cy="1197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meu IPTU já aparece a “Taxa de lixo”, eu vou pagar duas vezes o mesmo imposto?</a:t>
            </a:r>
          </a:p>
          <a:p>
            <a:pPr lvl="1" algn="just"/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Resposta: Não. A Lei da “Taxa de Lixo” foi alterada em 14 de dezembro de 2018, e existe um prazo de 90 dias para que a nova Lei entre em vigor, ou seja, a nova Lei só vale a partir de 14 de março de 2019. Por este motivo, a cobrança que aparece no IPTU se refere somente para os dias entre 1º de janeiro de 2019 e 14 de março de 2019, onde ainda valia a Lei antiga. Desta forma, as novas regras para a cobrança pelo SAMAE, só se aplicam para o período depois do dia 14 de março de 2019. Assim, o que aparece no IPTU vale para um período diferente do que o SAMAE cobrará.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3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03095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Dúvidas frequentes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719847" y="4327408"/>
            <a:ext cx="20097344" cy="11139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mora na área rural, e não tem acesso às redes de água do SAMAE?</a:t>
            </a:r>
          </a:p>
          <a:p>
            <a:pPr lvl="1" algn="just"/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Resposta: Todas as pessoas de Timbó possuem acesso ao serviço público de coleta de resíduos, inclusive nas áreas rurais, e por isso devem contribuir. Quando a pessoa não possuir acesso ao serviço de água, será gerada apenas a cobrança pelo serviço de coleta de resíduos.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6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030945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Dúvidas frequentes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661936" y="4081664"/>
            <a:ext cx="20350263" cy="115928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quem não utiliza o serviço de coleta de lixo, ou quem não gera lixo, terá que pagar por algo que não utiliza?</a:t>
            </a:r>
            <a:endParaRPr lang="pt-B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Resposta: Sim. A taxa mínima estipulada para o serviço público de coleta de lixo considera o pagamento por todos os custos para garantir a disponibilidade do serviço, ou seja, mesmo que você não gere lixo por um determinado tempo, os caminhões de coleta continuarão circulando pela cidade, e coletando o lixo dos outros usuários. Existem práticas, como queimar ou enterrar o lixo, que são consideradas como crime, e estão sujeitas a penalidades e multas. Desta forma, todos os habitantes de Timbó devem utilizar o serviço público de coleta para dar a destinação correta do lixo de banheiros, e outros rejeitos.</a:t>
            </a:r>
          </a:p>
        </p:txBody>
      </p:sp>
    </p:spTree>
    <p:extLst>
      <p:ext uri="{BB962C8B-B14F-4D97-AF65-F5344CB8AC3E}">
        <p14:creationId xmlns:p14="http://schemas.microsoft.com/office/powerpoint/2010/main" val="231186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5378670"/>
            <a:ext cx="18423019" cy="5498660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209977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03095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Dúvidas frequentes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778668" y="3960358"/>
            <a:ext cx="20116800" cy="1188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mora na área urbana, mas utiliza a água de poços ou nascentes, receberá a cobrança da taxa de lixo pelo SAMAE?</a:t>
            </a:r>
            <a:endParaRPr lang="pt-B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Resposta: Sim. Se você possui acesso ao serviço público de abastecimento de água, e mesmo assim utiliza outras fontes de água, você pode colocar a saúde de toda a sua família em risco, pois praticamente todas as águas superficiais e subterrâneas em Timbó apresentam contaminações por sais, metais e substâncias do próprio solo, ou até contaminações pelo contato com esgotos. Aqueles que não possuem uma ligação de água do SAMAE, ainda receberão a cobrança pelo serviço de coleta de lixo.</a:t>
            </a:r>
          </a:p>
        </p:txBody>
      </p:sp>
    </p:spTree>
    <p:extLst>
      <p:ext uri="{BB962C8B-B14F-4D97-AF65-F5344CB8AC3E}">
        <p14:creationId xmlns:p14="http://schemas.microsoft.com/office/powerpoint/2010/main" val="134842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45896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era antes?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1490097" y="4327407"/>
            <a:ext cx="18693944" cy="1121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cobrança pela taxa de coleta de lixo já existia.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valor era cobrando junto com o IPTU.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modelo antigo a taxa era cobrada considerando apenas a área construída, ou seja, não importava quantas pessoas moravam no local, ou quanto lixo era gerado.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garagens, depósitos e ranchos também contavam como área construída, e poderiam acabar pagando taxa de coleta de lixo, mesmo que ninguém morasse nestes locais.</a:t>
            </a:r>
          </a:p>
        </p:txBody>
      </p:sp>
    </p:spTree>
    <p:extLst>
      <p:ext uri="{BB962C8B-B14F-4D97-AF65-F5344CB8AC3E}">
        <p14:creationId xmlns:p14="http://schemas.microsoft.com/office/powerpoint/2010/main" val="194208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45896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funciona o novo modelo?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1490097" y="4206239"/>
            <a:ext cx="18693944" cy="11643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realizado um estudo em Timbó, e o resultado mostrou que a cada 1.000 litros de água consumidos pela população, são produzidos pelo menos 4 quilogramas de lixo.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casas onde moram mais pessoas, em média, gastam mais água, e também geram mais lixo, do que as casas que possuem menos moradores.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nova forma de cobrança pela taxa de coleta de lixo considera o volume de água que foi utilizado em cada residência, e assim, consegue estimar quanto lixo foi produzido e coletado.</a:t>
            </a:r>
          </a:p>
        </p:txBody>
      </p:sp>
    </p:spTree>
    <p:extLst>
      <p:ext uri="{BB962C8B-B14F-4D97-AF65-F5344CB8AC3E}">
        <p14:creationId xmlns:p14="http://schemas.microsoft.com/office/powerpoint/2010/main" val="263995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45896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funciona o novo modelo?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1490097" y="4327407"/>
            <a:ext cx="18693944" cy="1121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este novo modelo, o consumidor fica mais consciente, pois quanto mais água poupar, menor poderá ser a taxa de lixo paga no final do mês.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Desta forma quem ganha é a população que economiza água, e principalmente o meio ambiente.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áreas rurais também recebem o serviço de coleta de lixo, mas apenas uma vez por semana, e por isso a taxa cobrada nestes locais é menor.</a:t>
            </a:r>
          </a:p>
        </p:txBody>
      </p:sp>
    </p:spTree>
    <p:extLst>
      <p:ext uri="{BB962C8B-B14F-4D97-AF65-F5344CB8AC3E}">
        <p14:creationId xmlns:p14="http://schemas.microsoft.com/office/powerpoint/2010/main" val="244420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45896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funciona o novo modelo?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1490097" y="4246880"/>
            <a:ext cx="18693944" cy="117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Muitas pessoas não sabiam que pagavam a taxa de coleta de lixo dentro do IPTU, e agora todos terão mais transparência quando a cobrança for realizada junto com a tarifa de água.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Famílias de baixa renda, que estão inscritas em programas da assistência social, possuem o direito de receber desconto no valor da taxa de coleta de lixo, garantindo o acesso ao serviço.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empresas que utilizam muita água, e/ou que geram muito lixo, poderão ter um contrato diferenciado com o SAMAE.</a:t>
            </a:r>
          </a:p>
        </p:txBody>
      </p:sp>
    </p:spTree>
    <p:extLst>
      <p:ext uri="{BB962C8B-B14F-4D97-AF65-F5344CB8AC3E}">
        <p14:creationId xmlns:p14="http://schemas.microsoft.com/office/powerpoint/2010/main" val="315718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45896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Quanto isso vai custar?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1490097" y="4327407"/>
            <a:ext cx="18693944" cy="1152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você mora em uma casa ou apartamento, dentro da área urbana de Timbó você pagará:</a:t>
            </a:r>
          </a:p>
          <a:p>
            <a:pPr marL="1940951" lvl="1" indent="-857250" algn="just">
              <a:buFont typeface="Arial" panose="020B0604020202020204" pitchFamily="34" charset="0"/>
              <a:buChar char="•"/>
            </a:pPr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consumir </a:t>
            </a:r>
            <a:r>
              <a:rPr lang="pt-BR" sz="6252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até 10 m³ </a:t>
            </a:r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água:</a:t>
            </a:r>
            <a:endParaRPr lang="pt-BR" sz="6252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5778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R$ 12,53 </a:t>
            </a:r>
            <a:r>
              <a:rPr lang="pt-BR" sz="57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Taxa mínima; </a:t>
            </a:r>
          </a:p>
          <a:p>
            <a:pPr lvl="1"/>
            <a:endParaRPr lang="pt-BR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6252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</a:p>
          <a:p>
            <a:pPr lvl="1"/>
            <a:endParaRPr lang="pt-BR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0951" lvl="1" indent="-857250" algn="just">
              <a:buFont typeface="Arial" panose="020B0604020202020204" pitchFamily="34" charset="0"/>
              <a:buChar char="•"/>
            </a:pPr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consumir </a:t>
            </a:r>
            <a:r>
              <a:rPr lang="pt-BR" sz="6252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que 10 m³ </a:t>
            </a:r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água:</a:t>
            </a:r>
            <a:endParaRPr lang="pt-BR" sz="6252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5778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R$ 12,53</a:t>
            </a:r>
            <a:r>
              <a:rPr lang="pt-BR" sz="57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Taxa mínima referente aos primeiros 10m³ de água; e mais,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577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R$ 1,253/m³</a:t>
            </a:r>
            <a:r>
              <a:rPr lang="pt-BR" sz="57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Para cada m³ que ultrapassou os 10 m³ de água da taxa mínima.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5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45896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Quanto isso vai custar?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1490097" y="4327407"/>
            <a:ext cx="18693944" cy="1152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</a:t>
            </a:r>
            <a:r>
              <a:rPr lang="pt-BR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for destinado </a:t>
            </a: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escritórios, consultórios, comércios, indústrias, ou outra </a:t>
            </a:r>
            <a:r>
              <a:rPr lang="pt-BR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ocupação que não seja residencial</a:t>
            </a: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dentro da área urbana de Timbó você pagará:</a:t>
            </a:r>
          </a:p>
          <a:p>
            <a:pPr marL="1940951" lvl="1" indent="-857250" algn="just">
              <a:buFont typeface="Arial" panose="020B0604020202020204" pitchFamily="34" charset="0"/>
              <a:buChar char="•"/>
            </a:pPr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consumir </a:t>
            </a:r>
            <a:r>
              <a:rPr lang="pt-BR" sz="6252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até 10 m³ </a:t>
            </a:r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água:</a:t>
            </a:r>
            <a:endParaRPr lang="pt-BR" sz="6252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5778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R$ 25,05 </a:t>
            </a:r>
            <a:r>
              <a:rPr lang="pt-BR" sz="57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Taxa mínima; </a:t>
            </a:r>
          </a:p>
          <a:p>
            <a:pPr lvl="1"/>
            <a:r>
              <a:rPr lang="pt-BR" sz="6252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</a:p>
          <a:p>
            <a:pPr marL="1940951" lvl="1" indent="-857250" algn="just">
              <a:buFont typeface="Arial" panose="020B0604020202020204" pitchFamily="34" charset="0"/>
              <a:buChar char="•"/>
            </a:pPr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consumir </a:t>
            </a:r>
            <a:r>
              <a:rPr lang="pt-BR" sz="6252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que 10 m³ </a:t>
            </a:r>
            <a:r>
              <a:rPr lang="pt-BR" sz="62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água:</a:t>
            </a:r>
            <a:endParaRPr lang="pt-BR" sz="6252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5778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R$ 25,05 </a:t>
            </a:r>
            <a:r>
              <a:rPr lang="pt-BR" sz="57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Taxa mínima referente aos primeiros 10m³ de água; e mais,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577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R$ 2,505/m³</a:t>
            </a:r>
            <a:r>
              <a:rPr lang="pt-BR" sz="57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Para cada m³ que ultrapassar os 10 m³ de água.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pt-B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1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9152568-2A20-446F-8790-B3A6092BF92C}"/>
              </a:ext>
            </a:extLst>
          </p:cNvPr>
          <p:cNvSpPr/>
          <p:nvPr/>
        </p:nvSpPr>
        <p:spPr>
          <a:xfrm>
            <a:off x="0" y="1"/>
            <a:ext cx="21674138" cy="1625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ED4BCDB9-5FB5-4BEC-8D40-681E507C3D7A}"/>
              </a:ext>
            </a:extLst>
          </p:cNvPr>
          <p:cNvSpPr/>
          <p:nvPr/>
        </p:nvSpPr>
        <p:spPr>
          <a:xfrm>
            <a:off x="473869" y="406400"/>
            <a:ext cx="20726400" cy="154432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3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1F7B4F-6313-49F4-8E6F-AC046B8F7974}"/>
              </a:ext>
            </a:extLst>
          </p:cNvPr>
          <p:cNvSpPr txBox="1">
            <a:spLocks/>
          </p:cNvSpPr>
          <p:nvPr/>
        </p:nvSpPr>
        <p:spPr>
          <a:xfrm>
            <a:off x="1625559" y="1458961"/>
            <a:ext cx="18423019" cy="2562359"/>
          </a:xfrm>
          <a:prstGeom prst="rect">
            <a:avLst/>
          </a:prstGeom>
          <a:ln w="76200"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21674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2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Quanto isso vai custar?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DC27D5-33C3-4044-A94B-F1EBBB19EB9D}"/>
              </a:ext>
            </a:extLst>
          </p:cNvPr>
          <p:cNvSpPr txBox="1">
            <a:spLocks/>
          </p:cNvSpPr>
          <p:nvPr/>
        </p:nvSpPr>
        <p:spPr>
          <a:xfrm>
            <a:off x="1490097" y="4327407"/>
            <a:ext cx="18693944" cy="1152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67402" rtl="0" eaLnBrk="1" latinLnBrk="0" hangingPunct="1">
              <a:lnSpc>
                <a:spcPct val="90000"/>
              </a:lnSpc>
              <a:spcBef>
                <a:spcPts val="2370"/>
              </a:spcBef>
              <a:buFont typeface="Arial" panose="020B0604020202020204" pitchFamily="34" charset="0"/>
              <a:buNone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3701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7402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1103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34805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18506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02207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85908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69609" indent="0" algn="ctr" defTabSz="2167402" rtl="0" eaLnBrk="1" latinLnBrk="0" hangingPunct="1">
              <a:lnSpc>
                <a:spcPct val="90000"/>
              </a:lnSpc>
              <a:spcBef>
                <a:spcPts val="1185"/>
              </a:spcBef>
              <a:buFont typeface="Arial" panose="020B0604020202020204" pitchFamily="34" charset="0"/>
              <a:buNone/>
              <a:defRPr sz="37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pt-B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práticos:</a:t>
            </a:r>
          </a:p>
          <a:p>
            <a:pPr marL="1940951" lvl="1" indent="-857250" algn="just">
              <a:buFont typeface="Arial" panose="020B0604020202020204" pitchFamily="34" charset="0"/>
              <a:buChar char="•"/>
            </a:pPr>
            <a:r>
              <a:rPr lang="pt-BR" sz="6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Residências: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gastam até 10 m² de água por mês: R$ 12,53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gastam 15 m² de água por mês: R$ 18,79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gastam 20 m² de água por mês: R$ 25,05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gastam 25 m² de água por mês: R$ 31,32</a:t>
            </a:r>
          </a:p>
          <a:p>
            <a:pPr marL="1940951" lvl="1" indent="-857250" algn="just">
              <a:buFont typeface="Arial" panose="020B0604020202020204" pitchFamily="34" charset="0"/>
              <a:buChar char="•"/>
            </a:pP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0951" lvl="1" indent="-857250" algn="just">
              <a:buFont typeface="Arial" panose="020B0604020202020204" pitchFamily="34" charset="0"/>
              <a:buChar char="•"/>
            </a:pPr>
            <a:r>
              <a:rPr lang="pt-BR" sz="6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Escritórios, consultórios, comercio, indústria e outros</a:t>
            </a:r>
            <a:r>
              <a:rPr lang="pt-BR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gastam até 10 m² de água por mês: R$ 25,05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gastam 15 m² de água por mês: R$ 37,58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gastam 20 m² de água por mês: R$ 50,11</a:t>
            </a:r>
          </a:p>
          <a:p>
            <a:pPr marL="3024652" lvl="2" indent="-857250" algn="just">
              <a:buFont typeface="Arial" panose="020B0604020202020204" pitchFamily="34" charset="0"/>
              <a:buChar char="•"/>
            </a:pPr>
            <a:r>
              <a:rPr lang="pt-B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gastam 25 m² de água por mês: R$ 62,63</a:t>
            </a:r>
          </a:p>
        </p:txBody>
      </p:sp>
    </p:spTree>
    <p:extLst>
      <p:ext uri="{BB962C8B-B14F-4D97-AF65-F5344CB8AC3E}">
        <p14:creationId xmlns:p14="http://schemas.microsoft.com/office/powerpoint/2010/main" val="1526499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3554</TotalTime>
  <Words>1694</Words>
  <Application>Microsoft Office PowerPoint</Application>
  <PresentationFormat>Personalizar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Tema do Office</vt:lpstr>
      <vt:lpstr>A NOVA TAXA DE COLETA DE RESÍDUOS SÓLIDOS DE TIMBÓ (TAXA DE LIXO)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TUDO O QUE VOCE PREA NOVA FORMA DE COBRANÇA PELA TAXA DE COLETA DE LIXO</dc:title>
  <dc:creator>Rodrigo Catafesta Francisco</dc:creator>
  <cp:lastModifiedBy>Comunicação</cp:lastModifiedBy>
  <cp:revision>34</cp:revision>
  <dcterms:created xsi:type="dcterms:W3CDTF">2018-12-06T15:29:46Z</dcterms:created>
  <dcterms:modified xsi:type="dcterms:W3CDTF">2019-03-07T19:57:29Z</dcterms:modified>
</cp:coreProperties>
</file>